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6" r:id="rId2"/>
  </p:sldMasterIdLst>
  <p:notesMasterIdLst>
    <p:notesMasterId r:id="rId23"/>
  </p:notesMasterIdLst>
  <p:handoutMasterIdLst>
    <p:handoutMasterId r:id="rId24"/>
  </p:handoutMasterIdLst>
  <p:sldIdLst>
    <p:sldId id="256" r:id="rId3"/>
    <p:sldId id="257" r:id="rId4"/>
    <p:sldId id="258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14" r:id="rId15"/>
    <p:sldId id="306" r:id="rId16"/>
    <p:sldId id="307" r:id="rId17"/>
    <p:sldId id="308" r:id="rId18"/>
    <p:sldId id="310" r:id="rId19"/>
    <p:sldId id="311" r:id="rId20"/>
    <p:sldId id="312" r:id="rId21"/>
    <p:sldId id="313" r:id="rId22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5"/>
      <p:bold r:id="rId26"/>
    </p:embeddedFont>
    <p:embeddedFont>
      <p:font typeface="Cambria Math" panose="02040503050406030204" pitchFamily="18" charset="0"/>
      <p:regular r:id="rId27"/>
    </p:embeddedFont>
    <p:embeddedFont>
      <p:font typeface="Yoon 블랙핏 77" panose="02000503000000020003" pitchFamily="2" charset="-127"/>
      <p:regular r:id="rId28"/>
    </p:embeddedFont>
    <p:embeddedFont>
      <p:font typeface="Yoon 윤고딕 520_TT" panose="020B0600000101010101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9061"/>
    <a:srgbClr val="F2281E"/>
    <a:srgbClr val="272123"/>
    <a:srgbClr val="FDA800"/>
    <a:srgbClr val="7AB5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27" autoAdjust="0"/>
    <p:restoredTop sz="98113" autoAdjust="0"/>
  </p:normalViewPr>
  <p:slideViewPr>
    <p:cSldViewPr>
      <p:cViewPr varScale="1">
        <p:scale>
          <a:sx n="163" d="100"/>
          <a:sy n="163" d="100"/>
        </p:scale>
        <p:origin x="1680" y="13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2765A8-5646-4AEC-A6A6-EF54808BF7A0}" type="datetimeFigureOut">
              <a:rPr lang="ko-KR" altLang="en-US" smtClean="0"/>
              <a:pPr/>
              <a:t>2017-08-29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EEADF-E25F-4FC8-9A5E-35B97CB12F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3349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3DD1EB-7CF1-4E40-B0C6-25492DC1909D}" type="datetimeFigureOut">
              <a:rPr lang="ko-KR" altLang="en-US" smtClean="0"/>
              <a:pPr/>
              <a:t>2017-08-29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5AC34-70D3-427C-AC8A-5B0CAF7154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859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1" y="6709144"/>
            <a:ext cx="9143999" cy="1507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KOREA Univ. DSBA LAB.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" y="-27384"/>
            <a:ext cx="9144000" cy="1507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7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39552" y="1915299"/>
            <a:ext cx="8280920" cy="1143000"/>
          </a:xfrm>
          <a:ln>
            <a:noFill/>
          </a:ln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altLang="ko-KR" sz="4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블랙핏 77" panose="02000503000000020003" pitchFamily="2" charset="-127"/>
                <a:ea typeface="Yoon 블랙핏 77" panose="02000503000000020003" pitchFamily="2" charset="-127"/>
              </a:rPr>
              <a:t>Title</a:t>
            </a:r>
            <a:endParaRPr lang="ko-KR" altLang="en-US" dirty="0"/>
          </a:p>
        </p:txBody>
      </p:sp>
      <p:sp>
        <p:nvSpPr>
          <p:cNvPr id="12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5977618" y="5661248"/>
            <a:ext cx="2839144" cy="74110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r>
              <a:rPr lang="en-US" altLang="ko-KR" sz="18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블랙핏 77" panose="02000503000000020003" pitchFamily="2" charset="-127"/>
                <a:ea typeface="Yoon 블랙핏 77" panose="02000503000000020003" pitchFamily="2" charset="-127"/>
              </a:rPr>
              <a:t>|  </a:t>
            </a:r>
            <a:r>
              <a:rPr lang="ko-KR" altLang="en-US" sz="18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블랙핏 77" panose="02000503000000020003" pitchFamily="2" charset="-127"/>
                <a:ea typeface="Yoon 블랙핏 77" panose="02000503000000020003" pitchFamily="2" charset="-127"/>
              </a:rPr>
              <a:t>고려대학교  산업경영공학과</a:t>
            </a:r>
            <a:endParaRPr lang="en-US" altLang="ko-KR" sz="18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latin typeface="Yoon 블랙핏 77" panose="02000503000000020003" pitchFamily="2" charset="-127"/>
              <a:ea typeface="Yoon 블랙핏 77" panose="02000503000000020003" pitchFamily="2" charset="-127"/>
            </a:endParaRPr>
          </a:p>
          <a:p>
            <a:r>
              <a:rPr lang="en-US" altLang="ko-KR" sz="18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블랙핏 77" panose="02000503000000020003" pitchFamily="2" charset="-127"/>
                <a:ea typeface="Yoon 블랙핏 77" panose="02000503000000020003" pitchFamily="2" charset="-127"/>
              </a:rPr>
              <a:t>|  </a:t>
            </a:r>
            <a:r>
              <a:rPr lang="ko-KR" altLang="en-US" sz="1800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블랙핏 77" panose="02000503000000020003" pitchFamily="2" charset="-127"/>
                <a:ea typeface="Yoon 블랙핏 77" panose="02000503000000020003" pitchFamily="2" charset="-127"/>
              </a:rPr>
              <a:t>서덕성</a:t>
            </a:r>
            <a:endParaRPr lang="en-US" altLang="ko-KR" sz="18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latin typeface="Yoon 블랙핏 77" panose="02000503000000020003" pitchFamily="2" charset="-127"/>
              <a:ea typeface="Yoon 블랙핏 77" panose="02000503000000020003" pitchFamily="2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7"/>
          </p:nvPr>
        </p:nvSpPr>
        <p:spPr>
          <a:xfrm>
            <a:off x="7008548" y="6393052"/>
            <a:ext cx="2133600" cy="365125"/>
          </a:xfrm>
        </p:spPr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7254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 userDrawn="1"/>
        </p:nvSpPr>
        <p:spPr>
          <a:xfrm>
            <a:off x="1" y="-27384"/>
            <a:ext cx="9144000" cy="1507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7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title" hasCustomPrompt="1"/>
          </p:nvPr>
        </p:nvSpPr>
        <p:spPr>
          <a:xfrm>
            <a:off x="611560" y="2827989"/>
            <a:ext cx="1900174" cy="1143000"/>
          </a:xfrm>
          <a:ln>
            <a:noFill/>
          </a:ln>
        </p:spPr>
        <p:txBody>
          <a:bodyPr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altLang="ko-KR" sz="4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블랙핏 77" panose="02000503000000020003" pitchFamily="2" charset="-127"/>
                <a:ea typeface="Yoon 블랙핏 77" panose="02000503000000020003" pitchFamily="2" charset="-127"/>
              </a:rPr>
              <a:t>INDEX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3317032" y="2615886"/>
            <a:ext cx="5472608" cy="2160587"/>
          </a:xfrm>
        </p:spPr>
        <p:txBody>
          <a:bodyPr>
            <a:normAutofit/>
          </a:bodyPr>
          <a:lstStyle>
            <a:lvl1pPr>
              <a:defRPr sz="18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1" y="6709144"/>
            <a:ext cx="9143999" cy="1507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KOREA Univ. DSBA LAB.</a:t>
            </a:r>
          </a:p>
        </p:txBody>
      </p:sp>
      <p:sp>
        <p:nvSpPr>
          <p:cNvPr id="6" name="슬라이드 번호 개체 틀 4"/>
          <p:cNvSpPr>
            <a:spLocks noGrp="1"/>
          </p:cNvSpPr>
          <p:nvPr>
            <p:ph type="sldNum" sz="quarter" idx="17"/>
          </p:nvPr>
        </p:nvSpPr>
        <p:spPr>
          <a:xfrm>
            <a:off x="7008548" y="6393052"/>
            <a:ext cx="2133600" cy="365125"/>
          </a:xfrm>
        </p:spPr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2351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-108520" y="-99392"/>
            <a:ext cx="9433048" cy="70567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4006230" y="3058447"/>
            <a:ext cx="1131540" cy="741106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Yoon 블랙핏 77" panose="02000503000000020003" pitchFamily="2" charset="-127"/>
                <a:ea typeface="Yoon 블랙핏 77" panose="02000503000000020003" pitchFamily="2" charset="-127"/>
              </a:defRPr>
            </a:lvl1pPr>
            <a:lvl2pPr>
              <a:defRPr sz="1600">
                <a:solidFill>
                  <a:schemeClr val="bg1"/>
                </a:solidFill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solidFill>
                  <a:schemeClr val="bg1"/>
                </a:solidFill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solidFill>
                  <a:schemeClr val="bg1"/>
                </a:solidFill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solidFill>
                  <a:schemeClr val="bg1"/>
                </a:solidFill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ko-KR" altLang="en-US" dirty="0"/>
              <a:t>간지</a:t>
            </a:r>
            <a:endParaRPr lang="en-US" altLang="ko-KR" dirty="0"/>
          </a:p>
          <a:p>
            <a:pPr lvl="0"/>
            <a:r>
              <a:rPr lang="en-US" altLang="ko-KR" dirty="0" err="1"/>
              <a:t>Ganji</a:t>
            </a:r>
            <a:endParaRPr lang="ko-KR" altLang="en-US" dirty="0"/>
          </a:p>
        </p:txBody>
      </p:sp>
      <p:sp>
        <p:nvSpPr>
          <p:cNvPr id="4" name="슬라이드 번호 개체 틀 4"/>
          <p:cNvSpPr>
            <a:spLocks noGrp="1"/>
          </p:cNvSpPr>
          <p:nvPr>
            <p:ph type="sldNum" sz="quarter" idx="17"/>
          </p:nvPr>
        </p:nvSpPr>
        <p:spPr>
          <a:xfrm>
            <a:off x="7008548" y="6393052"/>
            <a:ext cx="2133600" cy="365125"/>
          </a:xfrm>
        </p:spPr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r>
              <a:rPr lang="en-US" altLang="ko-KR" dirty="0"/>
              <a:t>/26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4813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/>
          <p:cNvCxnSpPr/>
          <p:nvPr userDrawn="1"/>
        </p:nvCxnSpPr>
        <p:spPr>
          <a:xfrm flipH="1">
            <a:off x="-108520" y="620688"/>
            <a:ext cx="10087884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683568" y="620688"/>
            <a:ext cx="0" cy="648072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122329" y="764704"/>
            <a:ext cx="483255" cy="311904"/>
          </a:xfrm>
        </p:spPr>
        <p:txBody>
          <a:bodyPr>
            <a:normAutofit/>
          </a:bodyPr>
          <a:lstStyle>
            <a:lvl1pPr marL="0" indent="0" algn="l" defTabSz="914400" rtl="0" eaLnBrk="1" latinLnBrk="1" hangingPunct="1">
              <a:buNone/>
              <a:defRPr lang="ko-KR" altLang="en-US" sz="16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9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122329" y="1235955"/>
            <a:ext cx="483255" cy="311904"/>
          </a:xfrm>
        </p:spPr>
        <p:txBody>
          <a:bodyPr>
            <a:normAutofit/>
          </a:bodyPr>
          <a:lstStyle>
            <a:lvl1pPr marL="0" indent="0" algn="l" defTabSz="914400" rtl="0" eaLnBrk="1" latinLnBrk="1" hangingPunct="1">
              <a:buNone/>
              <a:defRPr lang="ko-KR" altLang="en-US" sz="16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33" name="텍스트 개체 틀 2"/>
          <p:cNvSpPr>
            <a:spLocks noGrp="1"/>
          </p:cNvSpPr>
          <p:nvPr>
            <p:ph type="body" sz="quarter" idx="15" hasCustomPrompt="1"/>
          </p:nvPr>
        </p:nvSpPr>
        <p:spPr>
          <a:xfrm>
            <a:off x="122329" y="1707206"/>
            <a:ext cx="483255" cy="311904"/>
          </a:xfrm>
        </p:spPr>
        <p:txBody>
          <a:bodyPr>
            <a:normAutofit/>
          </a:bodyPr>
          <a:lstStyle>
            <a:lvl1pPr marL="0" indent="0" algn="l" defTabSz="914400" rtl="0" eaLnBrk="1" latinLnBrk="1" hangingPunct="1">
              <a:buNone/>
              <a:defRPr lang="ko-KR" altLang="en-US" sz="16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07503" y="72008"/>
            <a:ext cx="8928991" cy="476672"/>
          </a:xfrm>
        </p:spPr>
        <p:txBody>
          <a:bodyPr>
            <a:noAutofit/>
          </a:bodyPr>
          <a:lstStyle>
            <a:lvl1pPr algn="l">
              <a:defRPr sz="3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8" name="텍스트 개체 틀 37"/>
          <p:cNvSpPr>
            <a:spLocks noGrp="1"/>
          </p:cNvSpPr>
          <p:nvPr>
            <p:ph type="body" sz="quarter" idx="17"/>
          </p:nvPr>
        </p:nvSpPr>
        <p:spPr>
          <a:xfrm>
            <a:off x="869654" y="711325"/>
            <a:ext cx="8166841" cy="5925810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Font typeface="Wingdings" panose="05000000000000000000" pitchFamily="2" charset="2"/>
              <a:buChar char="v"/>
              <a:defRPr sz="2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1pPr>
            <a:lvl2pPr marL="7429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  <a:defRPr sz="20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buClr>
                <a:schemeClr val="tx1"/>
              </a:buClr>
              <a:defRPr sz="18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buClr>
                <a:schemeClr val="tx1"/>
              </a:buCl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buClr>
                <a:schemeClr val="tx1"/>
              </a:buCl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3" name="직사각형 42"/>
          <p:cNvSpPr/>
          <p:nvPr userDrawn="1"/>
        </p:nvSpPr>
        <p:spPr>
          <a:xfrm>
            <a:off x="1" y="6709144"/>
            <a:ext cx="9143999" cy="1507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KOREA Univ. DSBA LAB.</a:t>
            </a:r>
          </a:p>
        </p:txBody>
      </p:sp>
      <p:sp>
        <p:nvSpPr>
          <p:cNvPr id="14" name="슬라이드 번호 개체 틀 4"/>
          <p:cNvSpPr>
            <a:spLocks noGrp="1"/>
          </p:cNvSpPr>
          <p:nvPr>
            <p:ph type="sldNum" sz="quarter" idx="18"/>
          </p:nvPr>
        </p:nvSpPr>
        <p:spPr>
          <a:xfrm>
            <a:off x="7008548" y="6393052"/>
            <a:ext cx="2133600" cy="365125"/>
          </a:xfrm>
        </p:spPr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5" name="텍스트 개체 틀 2"/>
          <p:cNvSpPr>
            <a:spLocks noGrp="1"/>
          </p:cNvSpPr>
          <p:nvPr>
            <p:ph type="body" sz="quarter" idx="19" hasCustomPrompt="1"/>
          </p:nvPr>
        </p:nvSpPr>
        <p:spPr>
          <a:xfrm>
            <a:off x="122329" y="2178457"/>
            <a:ext cx="483255" cy="311904"/>
          </a:xfrm>
        </p:spPr>
        <p:txBody>
          <a:bodyPr>
            <a:normAutofit/>
          </a:bodyPr>
          <a:lstStyle>
            <a:lvl1pPr marL="0" indent="0" algn="l" defTabSz="914400" rtl="0" eaLnBrk="1" latinLnBrk="1" hangingPunct="1">
              <a:buNone/>
              <a:defRPr lang="ko-KR" altLang="en-US" sz="16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16" name="텍스트 개체 틀 2"/>
          <p:cNvSpPr>
            <a:spLocks noGrp="1"/>
          </p:cNvSpPr>
          <p:nvPr>
            <p:ph type="body" sz="quarter" idx="20" hasCustomPrompt="1"/>
          </p:nvPr>
        </p:nvSpPr>
        <p:spPr>
          <a:xfrm>
            <a:off x="122329" y="2649708"/>
            <a:ext cx="483255" cy="311904"/>
          </a:xfrm>
        </p:spPr>
        <p:txBody>
          <a:bodyPr>
            <a:normAutofit/>
          </a:bodyPr>
          <a:lstStyle>
            <a:lvl1pPr marL="0" indent="0" algn="l" defTabSz="914400" rtl="0" eaLnBrk="1" latinLnBrk="1" hangingPunct="1">
              <a:buNone/>
              <a:defRPr lang="ko-KR" altLang="en-US" sz="16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"/>
          <p:cNvSpPr>
            <a:spLocks noGrp="1"/>
          </p:cNvSpPr>
          <p:nvPr>
            <p:ph type="body" sz="quarter" idx="21" hasCustomPrompt="1"/>
          </p:nvPr>
        </p:nvSpPr>
        <p:spPr>
          <a:xfrm>
            <a:off x="122329" y="3120957"/>
            <a:ext cx="483255" cy="311904"/>
          </a:xfrm>
        </p:spPr>
        <p:txBody>
          <a:bodyPr>
            <a:normAutofit/>
          </a:bodyPr>
          <a:lstStyle>
            <a:lvl1pPr marL="0" indent="0" algn="l" defTabSz="914400" rtl="0" eaLnBrk="1" latinLnBrk="1" hangingPunct="1">
              <a:buNone/>
              <a:defRPr lang="ko-KR" altLang="en-US" sz="16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06</a:t>
            </a:r>
            <a:endParaRPr lang="ko-KR" altLang="en-US" dirty="0"/>
          </a:p>
        </p:txBody>
      </p:sp>
      <p:sp>
        <p:nvSpPr>
          <p:cNvPr id="18" name="텍스트 개체 틀 2"/>
          <p:cNvSpPr>
            <a:spLocks noGrp="1"/>
          </p:cNvSpPr>
          <p:nvPr>
            <p:ph type="body" sz="quarter" idx="22" hasCustomPrompt="1"/>
          </p:nvPr>
        </p:nvSpPr>
        <p:spPr>
          <a:xfrm>
            <a:off x="122329" y="3593001"/>
            <a:ext cx="483255" cy="311904"/>
          </a:xfrm>
        </p:spPr>
        <p:txBody>
          <a:bodyPr>
            <a:normAutofit/>
          </a:bodyPr>
          <a:lstStyle>
            <a:lvl1pPr marL="0" indent="0" algn="l" defTabSz="914400" rtl="0" eaLnBrk="1" latinLnBrk="1" hangingPunct="1">
              <a:buNone/>
              <a:defRPr lang="ko-KR" altLang="en-US" sz="1600" kern="12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lvl="0"/>
            <a:r>
              <a:rPr lang="en-US" altLang="ko-KR" dirty="0"/>
              <a:t>07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3637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슬라이드 번호 개체 틀 4"/>
          <p:cNvSpPr txBox="1">
            <a:spLocks/>
          </p:cNvSpPr>
          <p:nvPr userDrawn="1"/>
        </p:nvSpPr>
        <p:spPr>
          <a:xfrm>
            <a:off x="8100392" y="6687278"/>
            <a:ext cx="1378496" cy="196131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1" hangingPunct="1">
              <a:defRPr lang="ko-KR" altLang="en-US" sz="700" kern="120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CEB9E3-907B-4C9E-8669-48B8CFAF986F}" type="slidenum">
              <a:rPr kumimoji="0" lang="en-US" altLang="ko-KR" sz="700" b="0" i="0" u="none" strike="noStrike" kern="1200" cap="none" spc="0" normalizeH="0" baseline="0" noProof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altLang="ko-KR" sz="700" b="0" i="0" u="none" strike="noStrike" kern="1200" cap="none" spc="0" normalizeH="0" baseline="0" noProof="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rPr>
              <a:t> / 10</a:t>
            </a:r>
            <a:endParaRPr kumimoji="0" lang="en-US" altLang="en-US" sz="700" b="0" i="0" u="none" strike="noStrike" kern="1200" cap="none" spc="0" normalizeH="0" baseline="0" noProof="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Yoon 블랙핏 77" panose="02000503000000020003" pitchFamily="2" charset="-127"/>
              <a:ea typeface="Yoon 블랙핏 77" panose="02000503000000020003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997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2" r:id="rId2"/>
    <p:sldLayoutId id="2147483654" r:id="rId3"/>
    <p:sldLayoutId id="2147483651" r:id="rId4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1" y="6709144"/>
            <a:ext cx="9143999" cy="150732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KOREA Univ. DSBA LAB.</a:t>
            </a:r>
          </a:p>
        </p:txBody>
      </p:sp>
      <p:sp>
        <p:nvSpPr>
          <p:cNvPr id="8" name="직사각형 7"/>
          <p:cNvSpPr/>
          <p:nvPr userDrawn="1"/>
        </p:nvSpPr>
        <p:spPr>
          <a:xfrm>
            <a:off x="1" y="-27384"/>
            <a:ext cx="9144000" cy="150732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7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9" name="제목 1"/>
          <p:cNvSpPr txBox="1">
            <a:spLocks/>
          </p:cNvSpPr>
          <p:nvPr userDrawn="1"/>
        </p:nvSpPr>
        <p:spPr>
          <a:xfrm>
            <a:off x="539552" y="1915299"/>
            <a:ext cx="8280920" cy="114300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tx1"/>
                </a:solidFill>
                <a:effectLst/>
                <a:uLnTx/>
                <a:uFillTx/>
                <a:latin typeface="Yoon 블랙핏 77" panose="02000503000000020003" pitchFamily="2" charset="-127"/>
                <a:ea typeface="Yoon 블랙핏 77" panose="02000503000000020003" pitchFamily="2" charset="-127"/>
                <a:cs typeface="+mj-cs"/>
              </a:rPr>
              <a:t>Title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텍스트 개체 틀 2"/>
          <p:cNvSpPr txBox="1">
            <a:spLocks/>
          </p:cNvSpPr>
          <p:nvPr userDrawn="1"/>
        </p:nvSpPr>
        <p:spPr>
          <a:xfrm>
            <a:off x="5977618" y="5661248"/>
            <a:ext cx="2839144" cy="741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1pPr>
            <a:lvl2pPr>
              <a:defRPr sz="16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2pPr>
            <a:lvl3pPr>
              <a:defRPr sz="14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3pPr>
            <a:lvl4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4pPr>
            <a:lvl5pPr>
              <a:defRPr sz="1200">
                <a:latin typeface="Yoon 블랙핏 77" panose="02000503000000020003" pitchFamily="2" charset="-127"/>
                <a:ea typeface="Yoon 블랙핏 77" panose="02000503000000020003" pitchFamily="2" charset="-127"/>
              </a:defRPr>
            </a:lvl5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tx1"/>
                </a:solidFill>
                <a:effectLst/>
                <a:uLnTx/>
                <a:uFillTx/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rPr>
              <a:t>| 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tx1"/>
                </a:solidFill>
                <a:effectLst/>
                <a:uLnTx/>
                <a:uFillTx/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rPr>
              <a:t>고려대학교  산업경영공학과</a:t>
            </a:r>
            <a:endParaRPr kumimoji="0" lang="en-US" altLang="ko-KR" sz="1800" b="0" i="0" u="none" strike="noStrike" kern="1200" cap="none" spc="0" normalizeH="0" baseline="0" noProof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tx1"/>
              </a:solidFill>
              <a:effectLst/>
              <a:uLnTx/>
              <a:uFillTx/>
              <a:latin typeface="Yoon 블랙핏 77" panose="02000503000000020003" pitchFamily="2" charset="-127"/>
              <a:ea typeface="Yoon 블랙핏 77" panose="02000503000000020003" pitchFamily="2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tx1"/>
                </a:solidFill>
                <a:effectLst/>
                <a:uLnTx/>
                <a:uFillTx/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rPr>
              <a:t>| 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tx1"/>
                </a:solidFill>
                <a:effectLst/>
                <a:uLnTx/>
                <a:uFillTx/>
                <a:latin typeface="Yoon 블랙핏 77" panose="02000503000000020003" pitchFamily="2" charset="-127"/>
                <a:ea typeface="Yoon 블랙핏 77" panose="02000503000000020003" pitchFamily="2" charset="-127"/>
                <a:cs typeface="+mn-cs"/>
              </a:rPr>
              <a:t>서덕성</a:t>
            </a:r>
            <a:endParaRPr kumimoji="0" lang="en-US" altLang="ko-KR" sz="1800" b="0" i="0" u="none" strike="noStrike" kern="1200" cap="none" spc="0" normalizeH="0" baseline="0" noProof="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tx1"/>
              </a:solidFill>
              <a:effectLst/>
              <a:uLnTx/>
              <a:uFillTx/>
              <a:latin typeface="Yoon 블랙핏 77" panose="02000503000000020003" pitchFamily="2" charset="-127"/>
              <a:ea typeface="Yoon 블랙핏 77" panose="02000503000000020003" pitchFamily="2" charset="-127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slideshare.net/ssuser06e0c5/variational-autoencoder-76552518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ssuser06e0c5/variational-autoencoder-76552518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slideshare.net/ssuser06e0c5/variational-autoencoder-76552518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ssuser06e0c5/variational-autoencoder-76552518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ssuser06e0c5/variational-autoencoder-76552518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ssuser06e0c5/variational-autoencoder-76552518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>
                <a:latin typeface="Yoon 블랙핏 77" pitchFamily="2" charset="-127"/>
                <a:ea typeface="Yoon 블랙핏 77" pitchFamily="2" charset="-127"/>
              </a:rPr>
              <a:t>Generating</a:t>
            </a:r>
            <a:r>
              <a:rPr lang="ko-KR" altLang="en-US" dirty="0">
                <a:latin typeface="Yoon 블랙핏 77" pitchFamily="2" charset="-127"/>
                <a:ea typeface="Yoon 블랙핏 77" pitchFamily="2" charset="-127"/>
              </a:rPr>
              <a:t> </a:t>
            </a:r>
            <a:r>
              <a:rPr lang="en-US" altLang="ko-KR" dirty="0">
                <a:latin typeface="Yoon 블랙핏 77" pitchFamily="2" charset="-127"/>
                <a:ea typeface="Yoon 블랙핏 77" pitchFamily="2" charset="-127"/>
              </a:rPr>
              <a:t>sentences from a continuous space</a:t>
            </a:r>
            <a:endParaRPr lang="ko-KR" altLang="en-US" dirty="0">
              <a:latin typeface="Yoon 블랙핏 77" pitchFamily="2" charset="-127"/>
              <a:ea typeface="Yoon 블랙핏 77" pitchFamily="2" charset="-127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| </a:t>
            </a:r>
            <a:r>
              <a:rPr lang="ko-KR" altLang="en-US" dirty="0"/>
              <a:t>고려대학교 산업경영공학과</a:t>
            </a:r>
            <a:endParaRPr lang="en-US" altLang="ko-KR" dirty="0"/>
          </a:p>
          <a:p>
            <a:r>
              <a:rPr lang="en-US" altLang="ko-KR" dirty="0"/>
              <a:t>| </a:t>
            </a:r>
            <a:r>
              <a:rPr lang="ko-KR" altLang="en-US" dirty="0"/>
              <a:t>서덕성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</a:t>
            </a:fld>
            <a:r>
              <a:rPr lang="en-US" altLang="ko-KR" dirty="0"/>
              <a:t>/20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6543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Variational</a:t>
            </a:r>
            <a:r>
              <a:rPr lang="ko-KR" altLang="en-US" dirty="0"/>
              <a:t> </a:t>
            </a:r>
            <a:r>
              <a:rPr lang="en-US" altLang="ko-KR" dirty="0"/>
              <a:t>Auto-Encoder(VAE)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/>
              <a:t>학습</a:t>
            </a:r>
            <a:endParaRPr lang="en-US" altLang="ko-KR" dirty="0"/>
          </a:p>
          <a:p>
            <a:pPr lvl="1"/>
            <a:r>
              <a:rPr lang="ko-KR" altLang="en-US" dirty="0"/>
              <a:t>그런데</a:t>
            </a:r>
            <a:r>
              <a:rPr lang="en-US" altLang="ko-KR" dirty="0"/>
              <a:t> sampling</a:t>
            </a:r>
            <a:r>
              <a:rPr lang="ko-KR" altLang="en-US" dirty="0"/>
              <a:t>하는 시점에서 미분을 통한 학습이 안됨 여기에 대해 </a:t>
            </a:r>
            <a:r>
              <a:rPr lang="en-US" altLang="ko-KR" dirty="0"/>
              <a:t>factorization</a:t>
            </a:r>
            <a:r>
              <a:rPr lang="ko-KR" altLang="en-US" dirty="0"/>
              <a:t>을 적용해줌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10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9FC459-71B0-4067-9F29-58E8E7A74879}"/>
              </a:ext>
            </a:extLst>
          </p:cNvPr>
          <p:cNvSpPr/>
          <p:nvPr/>
        </p:nvSpPr>
        <p:spPr>
          <a:xfrm>
            <a:off x="701824" y="6451435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000" dirty="0">
                <a:hlinkClick r:id="rId2"/>
              </a:rPr>
              <a:t>https://www.slideshare.net/ssuser06e0c5/variational-autoencoder-76552518</a:t>
            </a:r>
            <a:endParaRPr lang="ko-KR" altLang="en-US" sz="1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85F1860-44B5-437F-80DB-792DD7E5E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5" y="2178456"/>
            <a:ext cx="6005561" cy="421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310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Variational</a:t>
            </a:r>
            <a:r>
              <a:rPr lang="ko-KR" altLang="en-US" dirty="0"/>
              <a:t> </a:t>
            </a:r>
            <a:r>
              <a:rPr lang="en-US" altLang="ko-KR" dirty="0"/>
              <a:t>Auto-Encoder(VAE)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텍스트 개체 틀 8"/>
              <p:cNvSpPr>
                <a:spLocks noGrp="1"/>
              </p:cNvSpPr>
              <p:nvPr>
                <p:ph type="body" sz="quarter" idx="17"/>
              </p:nvPr>
            </p:nvSpPr>
            <p:spPr/>
            <p:txBody>
              <a:bodyPr/>
              <a:lstStyle/>
              <a:p>
                <a:r>
                  <a:rPr lang="ko-KR" altLang="en-US" dirty="0"/>
                  <a:t>학습</a:t>
                </a:r>
                <a:endParaRPr lang="en-US" altLang="ko-KR" dirty="0"/>
              </a:p>
              <a:p>
                <a:pPr lvl="1"/>
                <a:r>
                  <a:rPr lang="ko-KR" altLang="en-US" dirty="0"/>
                  <a:t>잠재변수 </a:t>
                </a:r>
                <a:r>
                  <a:rPr lang="en-US" altLang="ko-KR" dirty="0"/>
                  <a:t>z</a:t>
                </a:r>
                <a:r>
                  <a:rPr lang="ko-KR" altLang="en-US" dirty="0"/>
                  <a:t>를 </a:t>
                </a:r>
                <a:r>
                  <a:rPr lang="en-US" altLang="ko-KR" dirty="0"/>
                  <a:t>sampling</a:t>
                </a:r>
                <a:r>
                  <a:rPr lang="ko-KR" altLang="en-US" dirty="0"/>
                  <a:t>할 때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ko-KR" altLang="en-US" dirty="0"/>
                  <a:t>을 이용해서 </a:t>
                </a:r>
                <a:r>
                  <a:rPr lang="en-US" altLang="ko-KR" dirty="0"/>
                  <a:t>sampling </a:t>
                </a:r>
                <a:r>
                  <a:rPr lang="ko-KR" altLang="en-US" dirty="0"/>
                  <a:t>효과는 가지면서 미분계산을 통한 </a:t>
                </a:r>
                <a:r>
                  <a:rPr lang="ko-KR" altLang="en-US" dirty="0" err="1"/>
                  <a:t>역전파</a:t>
                </a:r>
                <a:r>
                  <a:rPr lang="ko-KR" altLang="en-US" dirty="0"/>
                  <a:t> 학습도 가능하게 함</a:t>
                </a:r>
                <a:endParaRPr lang="en-US" altLang="ko-KR" dirty="0"/>
              </a:p>
            </p:txBody>
          </p:sp>
        </mc:Choice>
        <mc:Fallback xmlns="">
          <p:sp>
            <p:nvSpPr>
              <p:cNvPr id="9" name="텍스트 개체 틀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blipFill>
                <a:blip r:embed="rId2"/>
                <a:stretch>
                  <a:fillRect l="-1046" t="-7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11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9FC459-71B0-4067-9F29-58E8E7A74879}"/>
              </a:ext>
            </a:extLst>
          </p:cNvPr>
          <p:cNvSpPr/>
          <p:nvPr/>
        </p:nvSpPr>
        <p:spPr>
          <a:xfrm>
            <a:off x="701824" y="6451435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000" dirty="0">
                <a:hlinkClick r:id="rId3"/>
              </a:rPr>
              <a:t>https://www.slideshare.net/ssuser06e0c5/variational-autoencoder-76552518</a:t>
            </a:r>
            <a:endParaRPr lang="ko-KR" altLang="en-US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7B5A9EA-FB21-4F1F-8524-D55E65CC3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910" y="2319104"/>
            <a:ext cx="6156176" cy="415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78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VAE for</a:t>
            </a:r>
            <a:r>
              <a:rPr lang="ko-KR" altLang="en-US" dirty="0"/>
              <a:t> </a:t>
            </a:r>
            <a:r>
              <a:rPr lang="en-US" altLang="ko-KR" dirty="0"/>
              <a:t>sentences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/>
              <a:t>제안</a:t>
            </a:r>
            <a:r>
              <a:rPr lang="en-US" altLang="ko-KR" dirty="0"/>
              <a:t> </a:t>
            </a:r>
            <a:r>
              <a:rPr lang="ko-KR" altLang="en-US" dirty="0"/>
              <a:t>방법론 소개</a:t>
            </a:r>
            <a:endParaRPr lang="en-US" altLang="ko-KR" dirty="0"/>
          </a:p>
          <a:p>
            <a:pPr lvl="1"/>
            <a:r>
              <a:rPr lang="en-US" altLang="ko-KR" dirty="0"/>
              <a:t>RNNLM + VAE</a:t>
            </a:r>
          </a:p>
          <a:p>
            <a:pPr lvl="1"/>
            <a:r>
              <a:rPr lang="ko-KR" altLang="en-US" dirty="0"/>
              <a:t>최대우도를 이용해서 네트워크 학습</a:t>
            </a:r>
            <a:endParaRPr lang="en-US" altLang="ko-KR" dirty="0"/>
          </a:p>
          <a:p>
            <a:pPr lvl="1"/>
            <a:r>
              <a:rPr lang="en-US" altLang="ko-KR" dirty="0"/>
              <a:t>L </a:t>
            </a:r>
            <a:r>
              <a:rPr lang="ko-KR" altLang="en-US" dirty="0"/>
              <a:t>최대화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구조</a:t>
            </a:r>
            <a:endParaRPr lang="en-US" altLang="ko-KR" dirty="0"/>
          </a:p>
          <a:p>
            <a:pPr lvl="2"/>
            <a:r>
              <a:rPr lang="en-US" altLang="ko-KR" dirty="0"/>
              <a:t>Encoder : RNN</a:t>
            </a:r>
          </a:p>
          <a:p>
            <a:pPr lvl="2"/>
            <a:r>
              <a:rPr lang="en-US" altLang="ko-KR" dirty="0"/>
              <a:t>Decoder : RNN</a:t>
            </a:r>
          </a:p>
          <a:p>
            <a:pPr lvl="2"/>
            <a:r>
              <a:rPr lang="ko-KR" altLang="en-US" dirty="0"/>
              <a:t>연결부위 </a:t>
            </a:r>
            <a:r>
              <a:rPr lang="en-US" altLang="ko-KR" dirty="0"/>
              <a:t>: highway network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12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9FC459-71B0-4067-9F29-58E8E7A74879}"/>
              </a:ext>
            </a:extLst>
          </p:cNvPr>
          <p:cNvSpPr/>
          <p:nvPr/>
        </p:nvSpPr>
        <p:spPr>
          <a:xfrm>
            <a:off x="701824" y="6451435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000" dirty="0">
                <a:hlinkClick r:id="rId2"/>
              </a:rPr>
              <a:t>https://www.slideshare.net/ssuser06e0c5/variational-autoencoder-76552518</a:t>
            </a:r>
            <a:endParaRPr lang="ko-KR" altLang="en-US" sz="100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38EC305-4EA9-41DE-8CCD-FE82DE4B9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92" y="2309127"/>
            <a:ext cx="4503812" cy="140136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22658D1-8DA7-4D77-A919-5764C7D77E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8357" y="4221088"/>
            <a:ext cx="4148137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258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VAE for</a:t>
            </a:r>
            <a:r>
              <a:rPr lang="ko-KR" altLang="en-US" dirty="0"/>
              <a:t> </a:t>
            </a:r>
            <a:r>
              <a:rPr lang="en-US" altLang="ko-KR" dirty="0"/>
              <a:t>sentences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highway network</a:t>
            </a:r>
          </a:p>
          <a:p>
            <a:pPr lvl="1"/>
            <a:r>
              <a:rPr lang="en-US" altLang="ko-KR" dirty="0" err="1"/>
              <a:t>ResNet</a:t>
            </a:r>
            <a:r>
              <a:rPr lang="ko-KR" altLang="en-US" dirty="0"/>
              <a:t>의 </a:t>
            </a:r>
            <a:r>
              <a:rPr lang="en-US" altLang="ko-KR" dirty="0"/>
              <a:t>skip-connection</a:t>
            </a:r>
            <a:r>
              <a:rPr lang="ko-KR" altLang="en-US" dirty="0"/>
              <a:t>과 매우 유사함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얼마나 보낼지 결정하는</a:t>
            </a:r>
            <a:br>
              <a:rPr lang="en-US" altLang="ko-KR" dirty="0"/>
            </a:br>
            <a:r>
              <a:rPr lang="en-US" altLang="ko-KR" dirty="0"/>
              <a:t>term</a:t>
            </a:r>
            <a:r>
              <a:rPr lang="ko-KR" altLang="en-US" dirty="0"/>
              <a:t>이 있음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13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F455C7C-1A5B-4204-AA73-F3D0B8B85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0840" y="1587667"/>
            <a:ext cx="4320480" cy="18053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269F87D-C248-41EB-8C9E-0DFEA60321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88" r="6288"/>
          <a:stretch/>
        </p:blipFill>
        <p:spPr>
          <a:xfrm>
            <a:off x="710070" y="3073592"/>
            <a:ext cx="4752528" cy="362406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FBDA1BA-3DAB-413C-95E1-1D450B05A2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3720" y="4198174"/>
            <a:ext cx="3482774" cy="34732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ADBBDBD-8092-470D-B02E-8764E65A3A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21" y="4692734"/>
            <a:ext cx="3315212" cy="25962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04B1A0A-48BB-47B2-BDC8-8DAB8139B9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6042" y="5216573"/>
            <a:ext cx="3234878" cy="732707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56A26DEE-8A82-4A5F-AC00-418751A0626B}"/>
              </a:ext>
            </a:extLst>
          </p:cNvPr>
          <p:cNvSpPr/>
          <p:nvPr/>
        </p:nvSpPr>
        <p:spPr>
          <a:xfrm>
            <a:off x="5553720" y="4077072"/>
            <a:ext cx="3557600" cy="187220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88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VAE for</a:t>
            </a:r>
            <a:r>
              <a:rPr lang="ko-KR" altLang="en-US" dirty="0"/>
              <a:t> </a:t>
            </a:r>
            <a:r>
              <a:rPr lang="en-US" altLang="ko-KR" dirty="0"/>
              <a:t>sentences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 err="1"/>
              <a:t>학습시</a:t>
            </a:r>
            <a:r>
              <a:rPr lang="en-US" altLang="ko-KR" dirty="0"/>
              <a:t> </a:t>
            </a:r>
            <a:r>
              <a:rPr lang="ko-KR" altLang="en-US" dirty="0"/>
              <a:t>문제 사항들</a:t>
            </a:r>
            <a:endParaRPr lang="en-US" altLang="ko-KR" dirty="0"/>
          </a:p>
          <a:p>
            <a:pPr lvl="1"/>
            <a:r>
              <a:rPr lang="ko-KR" altLang="en-US" dirty="0"/>
              <a:t>약간의 </a:t>
            </a:r>
            <a:r>
              <a:rPr lang="en-US" altLang="ko-KR" dirty="0"/>
              <a:t>posterior</a:t>
            </a:r>
            <a:r>
              <a:rPr lang="ko-KR" altLang="en-US" dirty="0"/>
              <a:t>의 차이에 민감할 수 있음</a:t>
            </a:r>
            <a:endParaRPr lang="en-US" altLang="ko-KR" dirty="0"/>
          </a:p>
          <a:p>
            <a:pPr lvl="1"/>
            <a:r>
              <a:rPr lang="ko-KR" altLang="en-US" dirty="0" err="1"/>
              <a:t>역전파</a:t>
            </a:r>
            <a:r>
              <a:rPr lang="ko-KR" altLang="en-US" dirty="0"/>
              <a:t> 학습할 때 </a:t>
            </a:r>
            <a:r>
              <a:rPr lang="en-US" altLang="ko-KR" dirty="0"/>
              <a:t>Decoder -&gt; Encoder </a:t>
            </a:r>
            <a:r>
              <a:rPr lang="ko-KR" altLang="en-US" dirty="0"/>
              <a:t>연결부위에서 </a:t>
            </a:r>
            <a:r>
              <a:rPr lang="en-US" altLang="ko-KR" dirty="0"/>
              <a:t>gradient</a:t>
            </a:r>
            <a:r>
              <a:rPr lang="ko-KR" altLang="en-US" dirty="0"/>
              <a:t>가 사라져버리는 현상이 발생</a:t>
            </a:r>
            <a:endParaRPr lang="en-US" altLang="ko-KR" dirty="0"/>
          </a:p>
          <a:p>
            <a:r>
              <a:rPr lang="ko-KR" altLang="en-US" dirty="0"/>
              <a:t>해결 노하우</a:t>
            </a:r>
            <a:endParaRPr lang="en-US" altLang="ko-KR" dirty="0"/>
          </a:p>
          <a:p>
            <a:pPr lvl="1"/>
            <a:r>
              <a:rPr lang="en-US" altLang="ko-KR" dirty="0"/>
              <a:t>KL cost annealing</a:t>
            </a:r>
          </a:p>
          <a:p>
            <a:pPr lvl="1"/>
            <a:r>
              <a:rPr lang="en-US" altLang="ko-KR" dirty="0"/>
              <a:t>Word dropout and </a:t>
            </a:r>
            <a:r>
              <a:rPr lang="en-US" altLang="ko-KR" dirty="0" err="1"/>
              <a:t>historyless</a:t>
            </a:r>
            <a:r>
              <a:rPr lang="en-US" altLang="ko-KR" dirty="0"/>
              <a:t> decoding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14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1790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VAE for</a:t>
            </a:r>
            <a:r>
              <a:rPr lang="ko-KR" altLang="en-US" dirty="0"/>
              <a:t> </a:t>
            </a:r>
            <a:r>
              <a:rPr lang="en-US" altLang="ko-KR" dirty="0"/>
              <a:t>sentences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KL cost annealing</a:t>
            </a:r>
          </a:p>
          <a:p>
            <a:pPr lvl="1"/>
            <a:r>
              <a:rPr lang="en-US" altLang="ko-KR" dirty="0"/>
              <a:t>Encoder </a:t>
            </a:r>
            <a:r>
              <a:rPr lang="ko-KR" altLang="en-US" dirty="0"/>
              <a:t>파트의 </a:t>
            </a:r>
            <a:r>
              <a:rPr lang="en-US" altLang="ko-KR" dirty="0"/>
              <a:t>penalty</a:t>
            </a:r>
          </a:p>
          <a:p>
            <a:pPr lvl="1"/>
            <a:r>
              <a:rPr lang="en-US" altLang="ko-KR" dirty="0"/>
              <a:t>Loss</a:t>
            </a:r>
            <a:r>
              <a:rPr lang="ko-KR" altLang="en-US" dirty="0"/>
              <a:t>의 </a:t>
            </a:r>
            <a:r>
              <a:rPr lang="en-US" altLang="ko-KR" dirty="0"/>
              <a:t>KL term</a:t>
            </a:r>
            <a:r>
              <a:rPr lang="ko-KR" altLang="en-US" dirty="0"/>
              <a:t>에 </a:t>
            </a:r>
            <a:r>
              <a:rPr lang="en-US" altLang="ko-KR" dirty="0"/>
              <a:t>weight</a:t>
            </a:r>
            <a:r>
              <a:rPr lang="ko-KR" altLang="en-US" dirty="0"/>
              <a:t>를 주어 </a:t>
            </a:r>
            <a:r>
              <a:rPr lang="en-US" altLang="ko-KR" dirty="0"/>
              <a:t>0</a:t>
            </a:r>
            <a:r>
              <a:rPr lang="ko-KR" altLang="en-US" dirty="0"/>
              <a:t>부터 </a:t>
            </a:r>
            <a:r>
              <a:rPr lang="en-US" altLang="ko-KR" dirty="0"/>
              <a:t>1</a:t>
            </a:r>
            <a:r>
              <a:rPr lang="ko-KR" altLang="en-US" dirty="0"/>
              <a:t>까지 증가시키면서 학습</a:t>
            </a:r>
            <a:endParaRPr lang="en-US" altLang="ko-KR" dirty="0"/>
          </a:p>
          <a:p>
            <a:pPr lvl="1"/>
            <a:r>
              <a:rPr lang="en-US" altLang="ko-KR" dirty="0"/>
              <a:t>W=0</a:t>
            </a:r>
            <a:r>
              <a:rPr lang="ko-KR" altLang="en-US" dirty="0"/>
              <a:t>일 때는 </a:t>
            </a:r>
            <a:r>
              <a:rPr lang="en-US" altLang="ko-KR" dirty="0"/>
              <a:t>posterior</a:t>
            </a:r>
            <a:r>
              <a:rPr lang="ko-KR" altLang="en-US" dirty="0"/>
              <a:t>없이 단지 </a:t>
            </a:r>
            <a:r>
              <a:rPr lang="en-US" altLang="ko-KR" dirty="0"/>
              <a:t>input </a:t>
            </a:r>
            <a:r>
              <a:rPr lang="ko-KR" altLang="en-US" dirty="0"/>
              <a:t>정보만 압축한 </a:t>
            </a:r>
            <a:r>
              <a:rPr lang="en-US" altLang="ko-KR" dirty="0"/>
              <a:t>z</a:t>
            </a:r>
            <a:r>
              <a:rPr lang="ko-KR" altLang="en-US" dirty="0"/>
              <a:t>로 </a:t>
            </a:r>
            <a:r>
              <a:rPr lang="en-US" altLang="ko-KR" dirty="0"/>
              <a:t>x</a:t>
            </a:r>
            <a:r>
              <a:rPr lang="ko-KR" altLang="en-US" dirty="0"/>
              <a:t>를 추출하는 학습 진행</a:t>
            </a:r>
            <a:endParaRPr lang="en-US" altLang="ko-KR" dirty="0"/>
          </a:p>
          <a:p>
            <a:pPr lvl="1"/>
            <a:r>
              <a:rPr lang="en-US" altLang="ko-KR" dirty="0"/>
              <a:t>W-&gt;1</a:t>
            </a:r>
            <a:r>
              <a:rPr lang="ko-KR" altLang="en-US" dirty="0"/>
              <a:t>이 됨에 따라 점차 </a:t>
            </a:r>
            <a:r>
              <a:rPr lang="en-US" altLang="ko-KR" dirty="0"/>
              <a:t>posterior</a:t>
            </a:r>
            <a:r>
              <a:rPr lang="ko-KR" altLang="en-US" dirty="0"/>
              <a:t>까지 학습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15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42EDACF-7431-4D1B-A324-EE6315CBF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816" y="3739839"/>
            <a:ext cx="3844971" cy="285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917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VAE for</a:t>
            </a:r>
            <a:r>
              <a:rPr lang="ko-KR" altLang="en-US" dirty="0"/>
              <a:t> </a:t>
            </a:r>
            <a:r>
              <a:rPr lang="en-US" altLang="ko-KR" dirty="0"/>
              <a:t>sentences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Word dropout and </a:t>
            </a:r>
            <a:r>
              <a:rPr lang="en-US" altLang="ko-KR" dirty="0" err="1"/>
              <a:t>historyless</a:t>
            </a:r>
            <a:r>
              <a:rPr lang="en-US" altLang="ko-KR" dirty="0"/>
              <a:t> decoding</a:t>
            </a:r>
          </a:p>
          <a:p>
            <a:pPr lvl="1"/>
            <a:r>
              <a:rPr lang="en-US" altLang="ko-KR" dirty="0"/>
              <a:t>Decoder </a:t>
            </a:r>
            <a:r>
              <a:rPr lang="ko-KR" altLang="en-US" dirty="0"/>
              <a:t>파트의 </a:t>
            </a:r>
            <a:r>
              <a:rPr lang="en-US" altLang="ko-KR" dirty="0"/>
              <a:t>penalty</a:t>
            </a:r>
          </a:p>
          <a:p>
            <a:pPr lvl="1"/>
            <a:r>
              <a:rPr lang="ko-KR" altLang="en-US" dirty="0"/>
              <a:t>매 </a:t>
            </a:r>
            <a:r>
              <a:rPr lang="en-US" altLang="ko-KR" dirty="0"/>
              <a:t>t </a:t>
            </a:r>
            <a:r>
              <a:rPr lang="ko-KR" altLang="en-US" dirty="0"/>
              <a:t>번째 단어 예측 단에서 </a:t>
            </a:r>
            <a:r>
              <a:rPr lang="en-US" altLang="ko-KR" dirty="0"/>
              <a:t>input </a:t>
            </a:r>
            <a:r>
              <a:rPr lang="ko-KR" altLang="en-US" dirty="0"/>
              <a:t>단어 자체를 </a:t>
            </a:r>
            <a:r>
              <a:rPr lang="en-US" altLang="ko-KR" dirty="0"/>
              <a:t>dropout</a:t>
            </a:r>
            <a:r>
              <a:rPr lang="ko-KR" altLang="en-US" dirty="0"/>
              <a:t>하여 실험</a:t>
            </a:r>
            <a:endParaRPr lang="en-US" altLang="ko-KR" dirty="0"/>
          </a:p>
          <a:p>
            <a:pPr lvl="1"/>
            <a:r>
              <a:rPr lang="en-US" altLang="ko-KR" dirty="0"/>
              <a:t>Keep rate k=0</a:t>
            </a:r>
            <a:r>
              <a:rPr lang="ko-KR" altLang="en-US" dirty="0"/>
              <a:t>을 이용해서 </a:t>
            </a:r>
            <a:r>
              <a:rPr lang="en-US" altLang="ko-KR" dirty="0"/>
              <a:t>no input(</a:t>
            </a:r>
            <a:r>
              <a:rPr lang="en-US" altLang="ko-KR" dirty="0" err="1"/>
              <a:t>historyless</a:t>
            </a:r>
            <a:r>
              <a:rPr lang="en-US" altLang="ko-KR" dirty="0"/>
              <a:t>)</a:t>
            </a:r>
            <a:r>
              <a:rPr lang="ko-KR" altLang="en-US" dirty="0"/>
              <a:t>에 대한 </a:t>
            </a:r>
            <a:r>
              <a:rPr lang="en-US" altLang="ko-KR" dirty="0"/>
              <a:t>sentence generate</a:t>
            </a:r>
            <a:r>
              <a:rPr lang="ko-KR" altLang="en-US" dirty="0"/>
              <a:t>도 적용</a:t>
            </a:r>
            <a:endParaRPr lang="en-US" altLang="ko-KR" dirty="0"/>
          </a:p>
          <a:p>
            <a:pPr lvl="1"/>
            <a:r>
              <a:rPr lang="ko-KR" altLang="en-US" dirty="0"/>
              <a:t>뒤에서 실험 결과물이 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위 두 방식을 통해 </a:t>
            </a:r>
            <a:r>
              <a:rPr lang="en-US" altLang="ko-KR" dirty="0"/>
              <a:t>posterior</a:t>
            </a:r>
            <a:r>
              <a:rPr lang="ko-KR" altLang="en-US" dirty="0"/>
              <a:t>를 잘 학습시키기도 하면서</a:t>
            </a:r>
            <a:r>
              <a:rPr lang="en-US" altLang="ko-KR" dirty="0"/>
              <a:t>, gradient</a:t>
            </a:r>
            <a:r>
              <a:rPr lang="ko-KR" altLang="en-US" dirty="0"/>
              <a:t>가 사라지지 않도록 함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16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1080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03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Language Modeling</a:t>
            </a:r>
          </a:p>
          <a:p>
            <a:pPr lvl="1"/>
            <a:r>
              <a:rPr lang="en-US" altLang="ko-KR" dirty="0"/>
              <a:t>Penn Treebank dataset </a:t>
            </a:r>
            <a:r>
              <a:rPr lang="ko-KR" altLang="en-US" dirty="0"/>
              <a:t>사용</a:t>
            </a:r>
            <a:endParaRPr lang="en-US" altLang="ko-KR" dirty="0"/>
          </a:p>
          <a:p>
            <a:pPr lvl="1"/>
            <a:r>
              <a:rPr lang="en-US" altLang="ko-KR" dirty="0"/>
              <a:t>RNNLM</a:t>
            </a:r>
            <a:r>
              <a:rPr lang="ko-KR" altLang="en-US" dirty="0"/>
              <a:t>을 </a:t>
            </a:r>
            <a:r>
              <a:rPr lang="en-US" altLang="ko-KR" dirty="0"/>
              <a:t>baseline</a:t>
            </a:r>
            <a:r>
              <a:rPr lang="ko-KR" altLang="en-US" dirty="0"/>
              <a:t>으로 비교</a:t>
            </a:r>
            <a:endParaRPr lang="en-US" altLang="ko-KR" dirty="0"/>
          </a:p>
          <a:p>
            <a:pPr lvl="1"/>
            <a:r>
              <a:rPr lang="en-US" altLang="ko-KR" dirty="0"/>
              <a:t>Traditional setting</a:t>
            </a:r>
            <a:r>
              <a:rPr lang="ko-KR" altLang="en-US" dirty="0"/>
              <a:t>에서는 </a:t>
            </a:r>
            <a:r>
              <a:rPr lang="en-US" altLang="ko-KR" dirty="0"/>
              <a:t>RNNLM</a:t>
            </a:r>
            <a:r>
              <a:rPr lang="ko-KR" altLang="en-US" dirty="0"/>
              <a:t>이 더 좋은 성능</a:t>
            </a:r>
            <a:endParaRPr lang="en-US" altLang="ko-KR" dirty="0"/>
          </a:p>
          <a:p>
            <a:pPr lvl="1"/>
            <a:r>
              <a:rPr lang="en-US" altLang="ko-KR" dirty="0"/>
              <a:t>Handicap</a:t>
            </a:r>
            <a:r>
              <a:rPr lang="ko-KR" altLang="en-US" dirty="0"/>
              <a:t>이 적용될 경우</a:t>
            </a:r>
            <a:r>
              <a:rPr lang="en-US" altLang="ko-KR" dirty="0"/>
              <a:t>(</a:t>
            </a:r>
            <a:r>
              <a:rPr lang="en-US" altLang="ko-KR" dirty="0" err="1"/>
              <a:t>inputless</a:t>
            </a:r>
            <a:r>
              <a:rPr lang="en-US" altLang="ko-KR" dirty="0"/>
              <a:t> decoder) VAE</a:t>
            </a:r>
            <a:r>
              <a:rPr lang="ko-KR" altLang="en-US" dirty="0"/>
              <a:t>를 활용한 경우가 더 좋은 성능을 나타냄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r>
              <a:rPr lang="en-US" altLang="ko-KR" dirty="0"/>
              <a:t>Imputing missing words</a:t>
            </a:r>
          </a:p>
          <a:p>
            <a:r>
              <a:rPr lang="ko-KR" altLang="en-US" dirty="0"/>
              <a:t>그 외</a:t>
            </a:r>
            <a:r>
              <a:rPr lang="en-US" altLang="ko-KR" dirty="0"/>
              <a:t>, adversarial, classification, paraphrase detection, question classification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17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04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640B804-7B27-4D0D-8AD6-300C8CC50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210" y="3645024"/>
            <a:ext cx="6695728" cy="159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97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03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Language Modeling</a:t>
            </a:r>
          </a:p>
          <a:p>
            <a:r>
              <a:rPr lang="en-US" altLang="ko-KR" dirty="0"/>
              <a:t>Imputing missing words</a:t>
            </a:r>
          </a:p>
          <a:p>
            <a:pPr lvl="1"/>
            <a:r>
              <a:rPr lang="ko-KR" altLang="en-US" dirty="0"/>
              <a:t>주어진 문장에서 제일 끝 부분의 </a:t>
            </a:r>
            <a:r>
              <a:rPr lang="en-US" altLang="ko-KR" dirty="0"/>
              <a:t>blank </a:t>
            </a:r>
            <a:r>
              <a:rPr lang="ko-KR" altLang="en-US" dirty="0"/>
              <a:t>채우기</a:t>
            </a:r>
            <a:endParaRPr lang="en-US" altLang="ko-KR" dirty="0"/>
          </a:p>
          <a:p>
            <a:pPr lvl="1"/>
            <a:r>
              <a:rPr lang="en-US" altLang="ko-KR" dirty="0"/>
              <a:t>Beam search </a:t>
            </a:r>
            <a:r>
              <a:rPr lang="ko-KR" altLang="en-US" dirty="0"/>
              <a:t>방식 적용</a:t>
            </a:r>
            <a:endParaRPr lang="en-US" altLang="ko-KR" dirty="0"/>
          </a:p>
          <a:p>
            <a:pPr lvl="1"/>
            <a:r>
              <a:rPr lang="ko-KR" altLang="en-US" dirty="0"/>
              <a:t>명확한 지표를 통해 성능 우위를 가리기는 어려움</a:t>
            </a:r>
            <a:endParaRPr lang="en-US" altLang="ko-KR" dirty="0"/>
          </a:p>
          <a:p>
            <a:pPr lvl="1"/>
            <a:r>
              <a:rPr lang="ko-KR" altLang="en-US" dirty="0"/>
              <a:t>최종 결과물의 예시를 듦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그 외</a:t>
            </a:r>
            <a:r>
              <a:rPr lang="en-US" altLang="ko-KR" dirty="0"/>
              <a:t>, adversarial, classification, paraphrase detection, question classification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18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04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F8A5CC-79DD-4689-AB9E-E3FE1075C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3674230"/>
            <a:ext cx="6804248" cy="192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843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03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B8ADFAC-AC24-43C2-86D6-EF3E61752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80" y="908720"/>
            <a:ext cx="8267416" cy="5262790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19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04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51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560" y="2785665"/>
            <a:ext cx="1900174" cy="1143000"/>
          </a:xfrm>
        </p:spPr>
        <p:txBody>
          <a:bodyPr/>
          <a:lstStyle/>
          <a:p>
            <a:r>
              <a:rPr lang="en-US" altLang="ko-KR" dirty="0">
                <a:latin typeface="Yoon 블랙핏 77" pitchFamily="2" charset="-127"/>
                <a:ea typeface="Yoon 블랙핏 77" pitchFamily="2" charset="-127"/>
              </a:rPr>
              <a:t>INDEX</a:t>
            </a:r>
            <a:endParaRPr lang="ko-KR" altLang="en-US" dirty="0">
              <a:latin typeface="Yoon 블랙핏 77" pitchFamily="2" charset="-127"/>
              <a:ea typeface="Yoon 블랙핏 77" pitchFamily="2" charset="-127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3317032" y="2420888"/>
            <a:ext cx="5472608" cy="2160587"/>
          </a:xfrm>
        </p:spPr>
        <p:txBody>
          <a:bodyPr/>
          <a:lstStyle/>
          <a:p>
            <a:r>
              <a:rPr lang="en-US" altLang="ko-KR" dirty="0"/>
              <a:t>Abstract &amp; Introduction</a:t>
            </a:r>
          </a:p>
          <a:p>
            <a:r>
              <a:rPr lang="en-US" altLang="ko-KR" dirty="0"/>
              <a:t>VAE</a:t>
            </a:r>
          </a:p>
          <a:p>
            <a:r>
              <a:rPr lang="en-US" altLang="ko-KR" dirty="0"/>
              <a:t>VAE for sentences</a:t>
            </a:r>
          </a:p>
          <a:p>
            <a:pPr lvl="1"/>
            <a:r>
              <a:rPr lang="en-US" altLang="ko-KR" dirty="0"/>
              <a:t>Optimization challenges</a:t>
            </a:r>
          </a:p>
          <a:p>
            <a:r>
              <a:rPr lang="en-US" altLang="ko-KR" dirty="0"/>
              <a:t>Results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2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2882898" y="2492896"/>
            <a:ext cx="0" cy="15841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36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03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20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04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FCFFD7C-1215-47A6-9210-E86D0F0F9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88" y="980728"/>
            <a:ext cx="8244408" cy="174609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626A6B4-5ECE-4229-993A-546BC9AF1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372" y="2996952"/>
            <a:ext cx="3899839" cy="330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0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&amp; Introduction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/>
              <a:t>저자 및 출처</a:t>
            </a:r>
            <a:endParaRPr lang="en-US" altLang="ko-KR" dirty="0"/>
          </a:p>
          <a:p>
            <a:pPr lvl="1"/>
            <a:r>
              <a:rPr lang="en-US" altLang="ko-KR" dirty="0"/>
              <a:t>Stanford Univ.</a:t>
            </a:r>
          </a:p>
          <a:p>
            <a:pPr lvl="1"/>
            <a:r>
              <a:rPr lang="en-US" altLang="ko-KR" dirty="0"/>
              <a:t>Google Brain (12 May 2016)</a:t>
            </a:r>
          </a:p>
          <a:p>
            <a:pPr lvl="1"/>
            <a:endParaRPr lang="en-US" altLang="ko-KR" dirty="0"/>
          </a:p>
          <a:p>
            <a:r>
              <a:rPr lang="ko-KR" altLang="en-US" dirty="0"/>
              <a:t>주요 내용</a:t>
            </a:r>
            <a:endParaRPr lang="en-US" altLang="ko-KR" dirty="0"/>
          </a:p>
          <a:p>
            <a:pPr lvl="1"/>
            <a:r>
              <a:rPr lang="en-US" altLang="ko-KR" dirty="0"/>
              <a:t>Generating sentence</a:t>
            </a:r>
          </a:p>
          <a:p>
            <a:pPr lvl="1"/>
            <a:r>
              <a:rPr lang="en-US" altLang="ko-KR" dirty="0"/>
              <a:t>Latent  space</a:t>
            </a:r>
          </a:p>
          <a:p>
            <a:pPr lvl="1"/>
            <a:r>
              <a:rPr lang="en-US" altLang="ko-KR" dirty="0" err="1"/>
              <a:t>Variational</a:t>
            </a:r>
            <a:r>
              <a:rPr lang="en-US" altLang="ko-KR" dirty="0"/>
              <a:t> Auto-Encoder (VAE)</a:t>
            </a:r>
          </a:p>
          <a:p>
            <a:pPr lvl="1"/>
            <a:endParaRPr lang="en-US" altLang="ko-KR" dirty="0">
              <a:solidFill>
                <a:srgbClr val="FF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3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7521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&amp; Introduction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</a:p>
          <a:p>
            <a:pPr lvl="1"/>
            <a:r>
              <a:rPr lang="en-US" altLang="ko-KR" dirty="0"/>
              <a:t>Recurrent neural network language model(RNNLM)</a:t>
            </a:r>
            <a:r>
              <a:rPr lang="ko-KR" altLang="en-US" dirty="0"/>
              <a:t>과 비교하여 제안 방법론이 언어모델에서 성능이 좋음을 알리고자 함</a:t>
            </a:r>
            <a:endParaRPr lang="en-US" altLang="ko-KR" dirty="0"/>
          </a:p>
          <a:p>
            <a:pPr lvl="1"/>
            <a:r>
              <a:rPr lang="ko-KR" altLang="en-US" dirty="0"/>
              <a:t>제안 방법론은 </a:t>
            </a:r>
            <a:r>
              <a:rPr lang="en-US" altLang="ko-KR" dirty="0"/>
              <a:t>RNN-based </a:t>
            </a:r>
            <a:r>
              <a:rPr lang="en-US" altLang="ko-KR" dirty="0" err="1"/>
              <a:t>variational</a:t>
            </a:r>
            <a:r>
              <a:rPr lang="en-US" altLang="ko-KR" dirty="0"/>
              <a:t> autoencoder</a:t>
            </a:r>
            <a:r>
              <a:rPr lang="ko-KR" altLang="en-US" dirty="0"/>
              <a:t>로</a:t>
            </a:r>
            <a:r>
              <a:rPr lang="en-US" altLang="ko-KR" dirty="0"/>
              <a:t>, sentence</a:t>
            </a:r>
            <a:r>
              <a:rPr lang="ko-KR" altLang="en-US" dirty="0"/>
              <a:t>에서 </a:t>
            </a:r>
            <a:r>
              <a:rPr lang="en-US" altLang="ko-KR" dirty="0"/>
              <a:t>latent representation </a:t>
            </a:r>
            <a:r>
              <a:rPr lang="ko-KR" altLang="en-US" dirty="0"/>
              <a:t>정보를 포함하는 </a:t>
            </a:r>
            <a:r>
              <a:rPr lang="en-US" altLang="ko-KR" dirty="0"/>
              <a:t>generative model</a:t>
            </a:r>
          </a:p>
          <a:p>
            <a:pPr lvl="1"/>
            <a:r>
              <a:rPr lang="en-US" altLang="ko-KR" dirty="0"/>
              <a:t>Latent</a:t>
            </a:r>
            <a:r>
              <a:rPr lang="ko-KR" altLang="en-US" dirty="0"/>
              <a:t>라 함은</a:t>
            </a:r>
            <a:r>
              <a:rPr lang="en-US" altLang="ko-KR" dirty="0"/>
              <a:t>, style, topic, high-level syntactic feature </a:t>
            </a:r>
            <a:r>
              <a:rPr lang="ko-KR" altLang="en-US" dirty="0"/>
              <a:t>등을 의미</a:t>
            </a:r>
            <a:endParaRPr lang="en-US" altLang="ko-KR" dirty="0"/>
          </a:p>
          <a:p>
            <a:pPr lvl="1"/>
            <a:r>
              <a:rPr lang="ko-KR" altLang="en-US" dirty="0"/>
              <a:t>본</a:t>
            </a:r>
            <a:r>
              <a:rPr lang="en-US" altLang="ko-KR" dirty="0"/>
              <a:t> </a:t>
            </a:r>
            <a:r>
              <a:rPr lang="ko-KR" altLang="en-US" dirty="0"/>
              <a:t>방법론을 통해</a:t>
            </a:r>
            <a:r>
              <a:rPr lang="en-US" altLang="ko-KR" dirty="0"/>
              <a:t>, diverse and well-formed sentence</a:t>
            </a:r>
            <a:r>
              <a:rPr lang="ko-KR" altLang="en-US" dirty="0"/>
              <a:t>를 </a:t>
            </a:r>
            <a:r>
              <a:rPr lang="en-US" altLang="ko-KR" dirty="0"/>
              <a:t>latent space</a:t>
            </a:r>
            <a:r>
              <a:rPr lang="ko-KR" altLang="en-US" dirty="0"/>
              <a:t>에서 얻어낼 수 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>
              <a:solidFill>
                <a:srgbClr val="FF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4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0479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&amp; Introduction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</a:p>
          <a:p>
            <a:pPr lvl="1"/>
            <a:r>
              <a:rPr lang="ko-KR" altLang="en-US" dirty="0"/>
              <a:t>기존 방식인 </a:t>
            </a:r>
            <a:r>
              <a:rPr lang="en-US" altLang="ko-KR" dirty="0"/>
              <a:t>RNNLM</a:t>
            </a:r>
            <a:r>
              <a:rPr lang="ko-KR" altLang="en-US" dirty="0"/>
              <a:t>은 </a:t>
            </a:r>
            <a:r>
              <a:rPr lang="en-US" altLang="ko-KR" dirty="0"/>
              <a:t>high-level</a:t>
            </a:r>
            <a:r>
              <a:rPr lang="ko-KR" altLang="en-US" dirty="0"/>
              <a:t> </a:t>
            </a:r>
            <a:r>
              <a:rPr lang="en-US" altLang="ko-KR" dirty="0"/>
              <a:t>feature</a:t>
            </a:r>
            <a:r>
              <a:rPr lang="ko-KR" altLang="en-US" dirty="0"/>
              <a:t>를 잡지 못함</a:t>
            </a:r>
            <a:endParaRPr lang="en-US" altLang="ko-KR" dirty="0"/>
          </a:p>
          <a:p>
            <a:pPr lvl="1"/>
            <a:r>
              <a:rPr lang="ko-KR" altLang="en-US" dirty="0"/>
              <a:t>제안 방법론은 </a:t>
            </a:r>
            <a:r>
              <a:rPr lang="en-US" altLang="ko-KR" dirty="0"/>
              <a:t>VAE</a:t>
            </a:r>
            <a:r>
              <a:rPr lang="ko-KR" altLang="en-US" dirty="0"/>
              <a:t>를 이용하여 </a:t>
            </a:r>
            <a:r>
              <a:rPr lang="en-US" altLang="ko-KR" dirty="0"/>
              <a:t>continuous latent variable</a:t>
            </a:r>
            <a:r>
              <a:rPr lang="ko-KR" altLang="en-US" dirty="0"/>
              <a:t>에서 </a:t>
            </a:r>
            <a:r>
              <a:rPr lang="en-US" altLang="ko-KR" dirty="0"/>
              <a:t>global feature</a:t>
            </a:r>
            <a:r>
              <a:rPr lang="ko-KR" altLang="en-US" dirty="0"/>
              <a:t>를 추출할 수 있도록 </a:t>
            </a:r>
            <a:r>
              <a:rPr lang="en-US" altLang="ko-KR" dirty="0"/>
              <a:t>RNNLM</a:t>
            </a:r>
            <a:r>
              <a:rPr lang="ko-KR" altLang="en-US" dirty="0"/>
              <a:t>을 발전시킴</a:t>
            </a:r>
            <a:endParaRPr lang="en-US" altLang="ko-KR" dirty="0"/>
          </a:p>
          <a:p>
            <a:pPr lvl="1"/>
            <a:r>
              <a:rPr lang="ko-KR" altLang="en-US" dirty="0" err="1"/>
              <a:t>기여점</a:t>
            </a:r>
            <a:endParaRPr lang="en-US" altLang="ko-KR" dirty="0"/>
          </a:p>
          <a:p>
            <a:pPr lvl="2"/>
            <a:r>
              <a:rPr lang="en-US" altLang="ko-KR" dirty="0"/>
              <a:t>VAE</a:t>
            </a:r>
            <a:r>
              <a:rPr lang="ko-KR" altLang="en-US" dirty="0"/>
              <a:t>를 텍스트에 적용</a:t>
            </a:r>
            <a:endParaRPr lang="en-US" altLang="ko-KR" dirty="0"/>
          </a:p>
          <a:p>
            <a:pPr lvl="2"/>
            <a:r>
              <a:rPr lang="ko-KR" altLang="en-US" dirty="0" err="1"/>
              <a:t>학습시</a:t>
            </a:r>
            <a:r>
              <a:rPr lang="ko-KR" altLang="en-US" dirty="0"/>
              <a:t> 여러 에러사항을 해결하기 위한 노하우 제공</a:t>
            </a:r>
            <a:endParaRPr lang="en-US" altLang="ko-KR" dirty="0"/>
          </a:p>
          <a:p>
            <a:pPr lvl="1"/>
            <a:r>
              <a:rPr lang="en-US" altLang="ko-KR" dirty="0"/>
              <a:t>Diverse, coherent sentence</a:t>
            </a:r>
            <a:r>
              <a:rPr lang="ko-KR" altLang="en-US" dirty="0"/>
              <a:t>를 생성 가능</a:t>
            </a:r>
            <a:endParaRPr lang="en-US" altLang="ko-KR" dirty="0"/>
          </a:p>
          <a:p>
            <a:pPr lvl="1"/>
            <a:r>
              <a:rPr lang="ko-KR" altLang="en-US" dirty="0"/>
              <a:t>두 문장간 </a:t>
            </a:r>
            <a:r>
              <a:rPr lang="en-US" altLang="ko-KR" dirty="0"/>
              <a:t>interpolate</a:t>
            </a:r>
            <a:r>
              <a:rPr lang="ko-KR" altLang="en-US" dirty="0"/>
              <a:t> 가능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5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3046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Variational</a:t>
            </a:r>
            <a:r>
              <a:rPr lang="ko-KR" altLang="en-US" dirty="0"/>
              <a:t> </a:t>
            </a:r>
            <a:r>
              <a:rPr lang="en-US" altLang="ko-KR" dirty="0"/>
              <a:t>Auto-Encoder(VAE)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Standard auto-encoder</a:t>
            </a:r>
          </a:p>
          <a:p>
            <a:pPr lvl="1"/>
            <a:r>
              <a:rPr lang="ko-KR" altLang="en-US" dirty="0"/>
              <a:t>정보를 압축</a:t>
            </a:r>
            <a:r>
              <a:rPr lang="en-US" altLang="ko-KR" dirty="0"/>
              <a:t>(Encoder)</a:t>
            </a:r>
            <a:r>
              <a:rPr lang="ko-KR" altLang="en-US" dirty="0"/>
              <a:t>하고</a:t>
            </a:r>
            <a:r>
              <a:rPr lang="en-US" altLang="ko-KR" dirty="0"/>
              <a:t>, </a:t>
            </a:r>
            <a:r>
              <a:rPr lang="ko-KR" altLang="en-US" dirty="0"/>
              <a:t>다시 복원</a:t>
            </a:r>
            <a:r>
              <a:rPr lang="en-US" altLang="ko-KR" dirty="0"/>
              <a:t>(Decoder)</a:t>
            </a:r>
            <a:r>
              <a:rPr lang="ko-KR" altLang="en-US" dirty="0"/>
              <a:t>하는 과정을 통해 축소된 차원의 </a:t>
            </a:r>
            <a:r>
              <a:rPr lang="en-US" altLang="ko-KR" dirty="0"/>
              <a:t>vector</a:t>
            </a:r>
            <a:r>
              <a:rPr lang="ko-KR" altLang="en-US" dirty="0"/>
              <a:t>로 </a:t>
            </a:r>
            <a:r>
              <a:rPr lang="en-US" altLang="ko-KR" dirty="0"/>
              <a:t>input</a:t>
            </a:r>
            <a:r>
              <a:rPr lang="ko-KR" altLang="en-US" dirty="0"/>
              <a:t>을 표현</a:t>
            </a:r>
            <a:endParaRPr lang="en-US" altLang="ko-KR" dirty="0"/>
          </a:p>
          <a:p>
            <a:pPr lvl="1"/>
            <a:r>
              <a:rPr lang="en-US" altLang="ko-KR" dirty="0"/>
              <a:t>Input : X, output : X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6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pic>
        <p:nvPicPr>
          <p:cNvPr id="1026" name="Picture 2" descr="autoencoder에 대한 이미지 검색결과">
            <a:extLst>
              <a:ext uri="{FF2B5EF4-FFF2-40B4-BE49-F238E27FC236}">
                <a16:creationId xmlns:a16="http://schemas.microsoft.com/office/drawing/2014/main" id="{2AC605F2-239F-4542-8B81-41A307015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2171104"/>
            <a:ext cx="4278000" cy="4426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251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Variational</a:t>
            </a:r>
            <a:r>
              <a:rPr lang="ko-KR" altLang="en-US" dirty="0"/>
              <a:t> </a:t>
            </a:r>
            <a:r>
              <a:rPr lang="en-US" altLang="ko-KR" dirty="0"/>
              <a:t>Auto-Encoder(VAE)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 err="1"/>
              <a:t>Variational</a:t>
            </a:r>
            <a:r>
              <a:rPr lang="en-US" altLang="ko-KR" dirty="0"/>
              <a:t> auto-encoder</a:t>
            </a:r>
          </a:p>
          <a:p>
            <a:pPr lvl="1"/>
            <a:r>
              <a:rPr lang="ko-KR" altLang="en-US" dirty="0"/>
              <a:t>정보를 압축</a:t>
            </a:r>
            <a:r>
              <a:rPr lang="en-US" altLang="ko-KR" dirty="0"/>
              <a:t>(Encoder)</a:t>
            </a:r>
            <a:r>
              <a:rPr lang="ko-KR" altLang="en-US" dirty="0"/>
              <a:t>하고</a:t>
            </a:r>
            <a:r>
              <a:rPr lang="en-US" altLang="ko-KR" dirty="0"/>
              <a:t>, </a:t>
            </a:r>
            <a:r>
              <a:rPr lang="ko-KR" altLang="en-US" dirty="0"/>
              <a:t>다시 복원</a:t>
            </a:r>
            <a:r>
              <a:rPr lang="en-US" altLang="ko-KR" dirty="0"/>
              <a:t>(Decoder)</a:t>
            </a:r>
            <a:r>
              <a:rPr lang="ko-KR" altLang="en-US" dirty="0"/>
              <a:t>하는 과정을 통해 축소된 차원의 </a:t>
            </a:r>
            <a:r>
              <a:rPr lang="en-US" altLang="ko-KR" dirty="0"/>
              <a:t>latent</a:t>
            </a:r>
            <a:r>
              <a:rPr lang="ko-KR" altLang="en-US" dirty="0"/>
              <a:t> </a:t>
            </a:r>
            <a:r>
              <a:rPr lang="en-US" altLang="ko-KR" dirty="0"/>
              <a:t>vector</a:t>
            </a:r>
            <a:r>
              <a:rPr lang="ko-KR" altLang="en-US" dirty="0"/>
              <a:t>로 </a:t>
            </a:r>
            <a:r>
              <a:rPr lang="en-US" altLang="ko-KR" dirty="0"/>
              <a:t>input</a:t>
            </a:r>
            <a:r>
              <a:rPr lang="ko-KR" altLang="en-US" dirty="0"/>
              <a:t>을 표현</a:t>
            </a:r>
            <a:endParaRPr lang="en-US" altLang="ko-KR" dirty="0"/>
          </a:p>
          <a:p>
            <a:pPr lvl="1"/>
            <a:r>
              <a:rPr lang="ko-KR" altLang="en-US" dirty="0"/>
              <a:t>이때</a:t>
            </a:r>
            <a:r>
              <a:rPr lang="en-US" altLang="ko-KR" dirty="0"/>
              <a:t> latent vector</a:t>
            </a:r>
            <a:r>
              <a:rPr lang="ko-KR" altLang="en-US" dirty="0"/>
              <a:t>의 분포의 </a:t>
            </a:r>
            <a:r>
              <a:rPr lang="en-US" altLang="ko-KR" dirty="0"/>
              <a:t>parameter</a:t>
            </a:r>
            <a:r>
              <a:rPr lang="ko-KR" altLang="en-US" dirty="0"/>
              <a:t>를 학습</a:t>
            </a:r>
            <a:endParaRPr lang="en-US" altLang="ko-KR" dirty="0"/>
          </a:p>
          <a:p>
            <a:pPr lvl="1"/>
            <a:r>
              <a:rPr lang="en-US" altLang="ko-KR" dirty="0"/>
              <a:t>Sampling</a:t>
            </a:r>
            <a:r>
              <a:rPr lang="ko-KR" altLang="en-US" dirty="0"/>
              <a:t>된 </a:t>
            </a:r>
            <a:r>
              <a:rPr lang="en-US" altLang="ko-KR" dirty="0"/>
              <a:t>z(latent</a:t>
            </a:r>
            <a:r>
              <a:rPr lang="ko-KR" altLang="en-US" dirty="0"/>
              <a:t> </a:t>
            </a:r>
            <a:r>
              <a:rPr lang="en-US" altLang="ko-KR" dirty="0"/>
              <a:t>vector)</a:t>
            </a:r>
            <a:r>
              <a:rPr lang="ko-KR" altLang="en-US" dirty="0"/>
              <a:t>로 </a:t>
            </a:r>
            <a:r>
              <a:rPr lang="en-US" altLang="ko-KR" dirty="0"/>
              <a:t>X</a:t>
            </a:r>
            <a:r>
              <a:rPr lang="ko-KR" altLang="en-US" dirty="0"/>
              <a:t>를 </a:t>
            </a:r>
            <a:r>
              <a:rPr lang="en-US" altLang="ko-KR" dirty="0"/>
              <a:t>generate</a:t>
            </a:r>
          </a:p>
          <a:p>
            <a:pPr lvl="1"/>
            <a:r>
              <a:rPr lang="en-US" altLang="ko-KR" dirty="0"/>
              <a:t>Input : X, output : X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7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E52EABA-1EA7-48B7-B4F1-8E462CA800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1" t="38187" r="37400" b="28738"/>
          <a:stretch/>
        </p:blipFill>
        <p:spPr>
          <a:xfrm>
            <a:off x="755576" y="3789040"/>
            <a:ext cx="4814249" cy="2592288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9FC459-71B0-4067-9F29-58E8E7A74879}"/>
              </a:ext>
            </a:extLst>
          </p:cNvPr>
          <p:cNvSpPr/>
          <p:nvPr/>
        </p:nvSpPr>
        <p:spPr>
          <a:xfrm>
            <a:off x="701824" y="6451435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000" dirty="0">
                <a:hlinkClick r:id="rId3"/>
              </a:rPr>
              <a:t>https://www.slideshare.net/ssuser06e0c5/variational-autoencoder-76552518</a:t>
            </a:r>
            <a:endParaRPr lang="ko-KR" altLang="en-US" sz="10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8238C7E-C145-451C-8668-52923535A3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38" t="38188" r="40550" b="29919"/>
          <a:stretch/>
        </p:blipFill>
        <p:spPr>
          <a:xfrm>
            <a:off x="5648174" y="4005064"/>
            <a:ext cx="3384376" cy="1944216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596A58-C18F-4511-9FB3-D1C0DE095684}"/>
              </a:ext>
            </a:extLst>
          </p:cNvPr>
          <p:cNvCxnSpPr/>
          <p:nvPr/>
        </p:nvCxnSpPr>
        <p:spPr>
          <a:xfrm>
            <a:off x="5630035" y="3573016"/>
            <a:ext cx="0" cy="2808312"/>
          </a:xfrm>
          <a:prstGeom prst="line">
            <a:avLst/>
          </a:prstGeom>
          <a:ln w="571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922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Variational</a:t>
            </a:r>
            <a:r>
              <a:rPr lang="ko-KR" altLang="en-US" dirty="0"/>
              <a:t> </a:t>
            </a:r>
            <a:r>
              <a:rPr lang="en-US" altLang="ko-KR" dirty="0"/>
              <a:t>Auto-Encoder(VAE)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텍스트 개체 틀 8"/>
              <p:cNvSpPr>
                <a:spLocks noGrp="1"/>
              </p:cNvSpPr>
              <p:nvPr>
                <p:ph type="body" sz="quarter" idx="17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Variational auto-encoder</a:t>
                </a:r>
              </a:p>
              <a:p>
                <a:pPr lvl="1"/>
                <a:r>
                  <a:rPr lang="ko-KR" altLang="en-US" dirty="0"/>
                  <a:t>잠재변수 </a:t>
                </a:r>
                <a:r>
                  <a:rPr lang="en-US" altLang="ko-KR" dirty="0"/>
                  <a:t>z</a:t>
                </a:r>
                <a:r>
                  <a:rPr lang="ko-KR" altLang="en-US" dirty="0"/>
                  <a:t>는 정규분포를 가정</a:t>
                </a:r>
                <a:endParaRPr lang="en-US" altLang="ko-KR" dirty="0"/>
              </a:p>
              <a:p>
                <a:pPr lvl="1"/>
                <a:r>
                  <a:rPr lang="en-US" altLang="ko-KR" dirty="0"/>
                  <a:t>Input</a:t>
                </a:r>
                <a:r>
                  <a:rPr lang="ko-KR" altLang="en-US" dirty="0"/>
                  <a:t>으로 부터 잠재변수 분포 추정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|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ko-KR" altLang="en-US" dirty="0"/>
                  <a:t>추출된 잠재변수로부터 </a:t>
                </a:r>
                <a:r>
                  <a:rPr lang="en-US" altLang="ko-KR" dirty="0"/>
                  <a:t>input generate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9" name="텍스트 개체 틀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blipFill>
                <a:blip r:embed="rId2"/>
                <a:stretch>
                  <a:fillRect l="-1046" t="-7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8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9FC459-71B0-4067-9F29-58E8E7A74879}"/>
              </a:ext>
            </a:extLst>
          </p:cNvPr>
          <p:cNvSpPr/>
          <p:nvPr/>
        </p:nvSpPr>
        <p:spPr>
          <a:xfrm>
            <a:off x="701824" y="6451435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000" dirty="0">
                <a:hlinkClick r:id="rId3"/>
              </a:rPr>
              <a:t>https://www.slideshare.net/ssuser06e0c5/variational-autoencoder-76552518</a:t>
            </a:r>
            <a:endParaRPr lang="ko-KR" altLang="en-US" sz="1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89AC8C-938E-4601-8C14-DBCB830CE6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289" t="41731" r="40549" b="29919"/>
          <a:stretch/>
        </p:blipFill>
        <p:spPr>
          <a:xfrm>
            <a:off x="1817692" y="3501008"/>
            <a:ext cx="5508612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78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01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02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03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Variational</a:t>
            </a:r>
            <a:r>
              <a:rPr lang="ko-KR" altLang="en-US" dirty="0"/>
              <a:t> </a:t>
            </a:r>
            <a:r>
              <a:rPr lang="en-US" altLang="ko-KR" dirty="0"/>
              <a:t>Auto-Encoder(VAE)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텍스트 개체 틀 8"/>
              <p:cNvSpPr>
                <a:spLocks noGrp="1"/>
              </p:cNvSpPr>
              <p:nvPr>
                <p:ph type="body" sz="quarter" idx="17"/>
              </p:nvPr>
            </p:nvSpPr>
            <p:spPr/>
            <p:txBody>
              <a:bodyPr/>
              <a:lstStyle/>
              <a:p>
                <a:r>
                  <a:rPr lang="ko-KR" altLang="en-US" dirty="0"/>
                  <a:t>학습</a:t>
                </a:r>
                <a:endParaRPr lang="en-US" altLang="ko-KR" dirty="0"/>
              </a:p>
              <a:p>
                <a:pPr lvl="1"/>
                <a:r>
                  <a:rPr lang="en-US" altLang="ko-KR" dirty="0"/>
                  <a:t>Encoder: input X</a:t>
                </a:r>
                <a:r>
                  <a:rPr lang="ko-KR" altLang="en-US" dirty="0"/>
                  <a:t>로부터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잠재변수 </a:t>
                </a:r>
                <a:r>
                  <a:rPr lang="en-US" altLang="ko-KR" dirty="0"/>
                  <a:t>z</a:t>
                </a:r>
                <a:r>
                  <a:rPr lang="ko-KR" altLang="en-US" dirty="0"/>
                  <a:t>의 분포의 </a:t>
                </a:r>
                <a:r>
                  <a:rPr lang="en-US" altLang="ko-KR" dirty="0"/>
                  <a:t>parameter</a:t>
                </a:r>
                <a:r>
                  <a:rPr lang="ko-KR" altLang="en-US" dirty="0"/>
                  <a:t>를 학습</a:t>
                </a:r>
                <a:endParaRPr lang="en-US" altLang="ko-KR" dirty="0"/>
              </a:p>
              <a:p>
                <a:pPr lvl="2"/>
                <a:r>
                  <a:rPr lang="ko-KR" altLang="en-US" dirty="0"/>
                  <a:t>평균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ko-KR" altLang="en-US" dirty="0"/>
                  <a:t>와 분산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output</a:t>
                </a:r>
                <a:r>
                  <a:rPr lang="ko-KR" altLang="en-US" dirty="0"/>
                  <a:t>으로 하고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이때 만들어진 분포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ko-KR" altLang="en-US" dirty="0"/>
                  <a:t>와 원래 가정된 표준정규분포와의 </a:t>
                </a:r>
                <a:r>
                  <a:rPr lang="en-US" altLang="ko-KR" dirty="0"/>
                  <a:t>KL-divergence</a:t>
                </a:r>
                <a:r>
                  <a:rPr lang="ko-KR" altLang="en-US" dirty="0"/>
                  <a:t>로 </a:t>
                </a:r>
                <a:r>
                  <a:rPr lang="en-US" altLang="ko-KR" dirty="0"/>
                  <a:t>encoder </a:t>
                </a:r>
                <a:r>
                  <a:rPr lang="ko-KR" altLang="en-US" dirty="0"/>
                  <a:t>부분의 </a:t>
                </a:r>
                <a:r>
                  <a:rPr lang="en-US" altLang="ko-KR" dirty="0"/>
                  <a:t>loss </a:t>
                </a:r>
                <a:r>
                  <a:rPr lang="ko-KR" altLang="en-US" dirty="0"/>
                  <a:t>정의</a:t>
                </a:r>
                <a:endParaRPr lang="en-US" altLang="ko-KR" dirty="0"/>
              </a:p>
              <a:p>
                <a:pPr lvl="1"/>
                <a:r>
                  <a:rPr lang="en-US" altLang="ko-KR" dirty="0"/>
                  <a:t>Decoder: encoder </a:t>
                </a:r>
                <a:r>
                  <a:rPr lang="ko-KR" altLang="en-US" dirty="0"/>
                  <a:t>파트에서 추론된 분포로부터 </a:t>
                </a:r>
                <a:r>
                  <a:rPr lang="en-US" altLang="ko-KR" dirty="0"/>
                  <a:t>z</a:t>
                </a:r>
                <a:r>
                  <a:rPr lang="ko-KR" altLang="en-US" dirty="0"/>
                  <a:t>를 </a:t>
                </a:r>
                <a:r>
                  <a:rPr lang="en-US" altLang="ko-KR" dirty="0"/>
                  <a:t>sampling</a:t>
                </a:r>
                <a:r>
                  <a:rPr lang="ko-KR" altLang="en-US" dirty="0"/>
                  <a:t>하고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이 </a:t>
                </a:r>
                <a:r>
                  <a:rPr lang="en-US" altLang="ko-KR" dirty="0"/>
                  <a:t>z</a:t>
                </a:r>
                <a:r>
                  <a:rPr lang="ko-KR" altLang="en-US" dirty="0"/>
                  <a:t>를 통해 </a:t>
                </a:r>
                <a:r>
                  <a:rPr lang="en-US" altLang="ko-KR" dirty="0"/>
                  <a:t>X</a:t>
                </a:r>
                <a:r>
                  <a:rPr lang="ko-KR" altLang="en-US" dirty="0"/>
                  <a:t>를 복원해 내서 복원오차를 구하여 </a:t>
                </a:r>
                <a:r>
                  <a:rPr lang="en-US" altLang="ko-KR" dirty="0"/>
                  <a:t>decoder</a:t>
                </a:r>
                <a:r>
                  <a:rPr lang="ko-KR" altLang="en-US" dirty="0"/>
                  <a:t>의 </a:t>
                </a:r>
                <a:r>
                  <a:rPr lang="en-US" altLang="ko-KR" dirty="0"/>
                  <a:t>loss </a:t>
                </a:r>
                <a:r>
                  <a:rPr lang="ko-KR" altLang="en-US" dirty="0"/>
                  <a:t>정의</a:t>
                </a:r>
                <a:endParaRPr lang="en-US" altLang="ko-KR" dirty="0"/>
              </a:p>
              <a:p>
                <a:pPr lvl="2"/>
                <a:r>
                  <a:rPr lang="ko-KR" altLang="en-US" dirty="0"/>
                  <a:t>이부분은 </a:t>
                </a:r>
                <a:r>
                  <a:rPr lang="en-US" altLang="ko-KR" dirty="0"/>
                  <a:t>standard AE</a:t>
                </a:r>
                <a:r>
                  <a:rPr lang="ko-KR" altLang="en-US" dirty="0"/>
                  <a:t>와 차이 </a:t>
                </a:r>
                <a:r>
                  <a:rPr lang="en-US" altLang="ko-KR" dirty="0"/>
                  <a:t>x</a:t>
                </a:r>
              </a:p>
            </p:txBody>
          </p:sp>
        </mc:Choice>
        <mc:Fallback xmlns="">
          <p:sp>
            <p:nvSpPr>
              <p:cNvPr id="9" name="텍스트 개체 틀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blipFill>
                <a:blip r:embed="rId2"/>
                <a:stretch>
                  <a:fillRect l="-1046" t="-720" r="-14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9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9FC459-71B0-4067-9F29-58E8E7A74879}"/>
              </a:ext>
            </a:extLst>
          </p:cNvPr>
          <p:cNvSpPr/>
          <p:nvPr/>
        </p:nvSpPr>
        <p:spPr>
          <a:xfrm>
            <a:off x="701824" y="6451435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000" dirty="0">
                <a:hlinkClick r:id="rId3"/>
              </a:rPr>
              <a:t>https://www.slideshare.net/ssuser06e0c5/variational-autoencoder-76552518</a:t>
            </a:r>
            <a:endParaRPr lang="ko-KR" altLang="en-US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0C473A9-66D0-49B6-917C-F58F68825A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085" y="3440166"/>
            <a:ext cx="2857500" cy="313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86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5153</TotalTime>
  <Words>867</Words>
  <Application>Microsoft Office PowerPoint</Application>
  <PresentationFormat>화면 슬라이드 쇼(4:3)</PresentationFormat>
  <Paragraphs>220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맑은 고딕</vt:lpstr>
      <vt:lpstr>Cambria Math</vt:lpstr>
      <vt:lpstr>Yoon 블랙핏 77</vt:lpstr>
      <vt:lpstr>Yoon 윤고딕 520_TT</vt:lpstr>
      <vt:lpstr>Arial</vt:lpstr>
      <vt:lpstr>Wingdings</vt:lpstr>
      <vt:lpstr>Office 테마</vt:lpstr>
      <vt:lpstr>디자인 사용자 지정</vt:lpstr>
      <vt:lpstr>Generating sentences from a continuous space</vt:lpstr>
      <vt:lpstr>INDEX</vt:lpstr>
      <vt:lpstr>Abstract &amp; Introduction</vt:lpstr>
      <vt:lpstr>Abstract &amp; Introduction</vt:lpstr>
      <vt:lpstr>Abstract &amp; Introduction</vt:lpstr>
      <vt:lpstr>Variational Auto-Encoder(VAE)</vt:lpstr>
      <vt:lpstr>Variational Auto-Encoder(VAE)</vt:lpstr>
      <vt:lpstr>Variational Auto-Encoder(VAE)</vt:lpstr>
      <vt:lpstr>Variational Auto-Encoder(VAE)</vt:lpstr>
      <vt:lpstr>Variational Auto-Encoder(VAE)</vt:lpstr>
      <vt:lpstr>Variational Auto-Encoder(VAE)</vt:lpstr>
      <vt:lpstr>VAE for sentences</vt:lpstr>
      <vt:lpstr>VAE for sentences</vt:lpstr>
      <vt:lpstr>VAE for sentences</vt:lpstr>
      <vt:lpstr>VAE for sentences</vt:lpstr>
      <vt:lpstr>VAE for sentences</vt:lpstr>
      <vt:lpstr>Result</vt:lpstr>
      <vt:lpstr>Result</vt:lpstr>
      <vt:lpstr>Result</vt:lpstr>
      <vt:lpstr>Result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</dc:creator>
  <cp:lastModifiedBy>DeokseongSeo</cp:lastModifiedBy>
  <cp:revision>252</cp:revision>
  <dcterms:created xsi:type="dcterms:W3CDTF">2013-09-05T09:43:46Z</dcterms:created>
  <dcterms:modified xsi:type="dcterms:W3CDTF">2017-08-29T12:05:45Z</dcterms:modified>
</cp:coreProperties>
</file>